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436" r:id="rId2"/>
    <p:sldId id="437" r:id="rId3"/>
    <p:sldId id="438" r:id="rId4"/>
    <p:sldId id="431" r:id="rId5"/>
    <p:sldId id="429" r:id="rId6"/>
    <p:sldId id="333" r:id="rId7"/>
    <p:sldId id="334" r:id="rId8"/>
    <p:sldId id="338" r:id="rId9"/>
    <p:sldId id="339" r:id="rId10"/>
    <p:sldId id="340" r:id="rId11"/>
    <p:sldId id="341" r:id="rId12"/>
    <p:sldId id="342" r:id="rId13"/>
    <p:sldId id="344" r:id="rId14"/>
    <p:sldId id="345" r:id="rId15"/>
    <p:sldId id="346" r:id="rId16"/>
    <p:sldId id="347" r:id="rId17"/>
    <p:sldId id="430" r:id="rId18"/>
    <p:sldId id="432" r:id="rId19"/>
    <p:sldId id="433" r:id="rId20"/>
    <p:sldId id="355" r:id="rId21"/>
    <p:sldId id="356" r:id="rId22"/>
    <p:sldId id="357" r:id="rId23"/>
    <p:sldId id="358" r:id="rId24"/>
    <p:sldId id="359" r:id="rId25"/>
    <p:sldId id="360" r:id="rId26"/>
    <p:sldId id="439" r:id="rId27"/>
    <p:sldId id="440" r:id="rId28"/>
    <p:sldId id="43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89873" autoAdjust="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F4739-E4DB-47CA-82E1-7AE736C145D4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4EC80-AA1F-4167-AFF4-24BBCB385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18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0643B-64D4-49F2-8936-3C6A6FAFE884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44FC5-016E-4A24-8FA2-4715D4BB6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0643B-64D4-49F2-8936-3C6A6FAFE884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44FC5-016E-4A24-8FA2-4715D4BB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0643B-64D4-49F2-8936-3C6A6FAFE884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44FC5-016E-4A24-8FA2-4715D4BB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0643B-64D4-49F2-8936-3C6A6FAFE884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44FC5-016E-4A24-8FA2-4715D4BB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0643B-64D4-49F2-8936-3C6A6FAFE884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44FC5-016E-4A24-8FA2-4715D4BB6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0643B-64D4-49F2-8936-3C6A6FAFE884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44FC5-016E-4A24-8FA2-4715D4BB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0643B-64D4-49F2-8936-3C6A6FAFE884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44FC5-016E-4A24-8FA2-4715D4BB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0643B-64D4-49F2-8936-3C6A6FAFE884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44FC5-016E-4A24-8FA2-4715D4BB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0643B-64D4-49F2-8936-3C6A6FAFE884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44FC5-016E-4A24-8FA2-4715D4BB6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0643B-64D4-49F2-8936-3C6A6FAFE884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44FC5-016E-4A24-8FA2-4715D4BB6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0643B-64D4-49F2-8936-3C6A6FAFE884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B44FC5-016E-4A24-8FA2-4715D4BB6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C80643B-64D4-49F2-8936-3C6A6FAFE884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B44FC5-016E-4A24-8FA2-4715D4BB6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239713" y="381000"/>
            <a:ext cx="86534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Book Antiqua" pitchFamily="18" charset="0"/>
              </a:rPr>
              <a:t>RUNGTA COLLEGE OF DENTAL SCIENCES &amp; RESEARCH 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2319338" y="3090863"/>
            <a:ext cx="4967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 dirty="0" smtClean="0">
                <a:latin typeface="Book Antiqua" pitchFamily="18" charset="0"/>
              </a:rPr>
              <a:t>Nuclear Medicine</a:t>
            </a:r>
            <a:endParaRPr lang="en-US" sz="4000" b="1" u="sng" dirty="0">
              <a:latin typeface="Book Antiqua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41288" y="5675313"/>
            <a:ext cx="88280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Book Antiqua" pitchFamily="18" charset="0"/>
              </a:rPr>
              <a:t>ORAL MEDICINE, DIAGNOSIS &amp; RADIOLOGY  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744913" y="4470400"/>
            <a:ext cx="48990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 dirty="0">
                <a:latin typeface="Book Antiqua" pitchFamily="18" charset="0"/>
              </a:rPr>
              <a:t>Dr. Fatima </a:t>
            </a:r>
            <a:r>
              <a:rPr lang="en-US" sz="3200" b="1" dirty="0" smtClean="0">
                <a:latin typeface="Book Antiqua" pitchFamily="18" charset="0"/>
              </a:rPr>
              <a:t>Khan</a:t>
            </a:r>
            <a:r>
              <a:rPr lang="en-US" b="1" dirty="0" smtClean="0">
                <a:latin typeface="Book Antiqua" pitchFamily="18" charset="0"/>
              </a:rPr>
              <a:t> </a:t>
            </a:r>
            <a:endParaRPr lang="en-US" b="1" dirty="0">
              <a:latin typeface="Book Antiqua" pitchFamily="18" charset="0"/>
            </a:endParaRPr>
          </a:p>
          <a:p>
            <a:pPr algn="r"/>
            <a:r>
              <a:rPr lang="en-US" b="1" dirty="0">
                <a:latin typeface="Book Antiqua" pitchFamily="18" charset="0"/>
              </a:rPr>
              <a:t> </a:t>
            </a:r>
          </a:p>
        </p:txBody>
      </p:sp>
      <p:pic>
        <p:nvPicPr>
          <p:cNvPr id="3078" name="Picture 6"/>
          <p:cNvPicPr>
            <a:picLocks noChangeAspect="1"/>
          </p:cNvPicPr>
          <p:nvPr/>
        </p:nvPicPr>
        <p:blipFill>
          <a:blip r:embed="rId2"/>
          <a:srcRect l="15781" r="15781"/>
          <a:stretch>
            <a:fillRect/>
          </a:stretch>
        </p:blipFill>
        <p:spPr bwMode="auto">
          <a:xfrm>
            <a:off x="3962400" y="1371600"/>
            <a:ext cx="120808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791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PET is based not only on its sensitivity but on  the fact that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radionucleide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isotopes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( 11Carbon,13 Nitrogen, 15 Oxygen, 18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Flourine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used are naturally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occuring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organic molecules.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radionucleides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incorporated into radiopharmaceuticals such as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glucose or amino acids by use of cyclotron.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After the radiopharmaceutical is injected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into the patient, the isotope distributes within the body’s tissue according to the carrier molecule and emits a positron.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48225" y="3810000"/>
            <a:ext cx="414337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6858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positron then interacts with a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 electron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mutual annihilation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occurs, resulting in production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551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photons emitted at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 degrees to each other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PET scanner consists of a ring of many detectors in a  circle around the patient.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340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System detects pairs of gamma rays emitted indirectly by a positron emitting radionuclide which is introduced into the body on a biologically active molecule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56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detector crystals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often made of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bismuth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germiante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Raw PET scan data consists of a number of these coincidence lines, which are recognized into projections that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identify where isotope is concentrate  within the patient.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posit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43141" y="4038601"/>
            <a:ext cx="2791259" cy="251459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81000"/>
            <a:ext cx="7315200" cy="59436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FDG-PET,(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Fluorodeoxyglucose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cancer detection and characterization is based on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changes in glucose metabolism in tumor cells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which usually show a high FDG uptake as a consequence of their well-known high rate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(the Warburg effect).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FDG-PET imaging is performed in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fasting state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least 5–6 hours) in order to reduce blood insulin and glucose levels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FDG  becomes alternative substrate for </a:t>
            </a:r>
            <a:r>
              <a:rPr lang="en-US" sz="2400" dirty="0" err="1" smtClean="0"/>
              <a:t>hexokinase</a:t>
            </a:r>
            <a:r>
              <a:rPr lang="en-US" sz="2400" dirty="0" smtClean="0"/>
              <a:t>; therefore, an increase of blood glucose leads  for the tumor displacement .</a:t>
            </a:r>
          </a:p>
          <a:p>
            <a:endParaRPr lang="en-US" sz="2400" dirty="0" smtClean="0"/>
          </a:p>
          <a:p>
            <a:r>
              <a:rPr lang="en-US" sz="2400" dirty="0" smtClean="0"/>
              <a:t>The blood glucose level should be checked before FDG injection, and diabetic  patients with a value &gt; 200 mg/dl should be rescheduled for PET when their </a:t>
            </a:r>
            <a:r>
              <a:rPr lang="en-US" sz="2400" dirty="0" err="1" smtClean="0"/>
              <a:t>glycemia</a:t>
            </a:r>
            <a:r>
              <a:rPr lang="en-US" sz="2400" dirty="0" smtClean="0"/>
              <a:t> is under control.</a:t>
            </a:r>
          </a:p>
          <a:p>
            <a:endParaRPr lang="en-US" sz="2400" dirty="0" smtClean="0"/>
          </a:p>
          <a:p>
            <a:r>
              <a:rPr lang="en-US" sz="2400" dirty="0" smtClean="0"/>
              <a:t> Tumor uptake of FDG may increase even up to 2.5 hours after injection, and therefore it is important to use a standardized uptake time (at least 50 minutes) before imaging. </a:t>
            </a:r>
          </a:p>
          <a:p>
            <a:r>
              <a:rPr lang="en-US" sz="2400" dirty="0" smtClean="0"/>
              <a:t>Imaging should include at least the regions extending from the </a:t>
            </a:r>
            <a:r>
              <a:rPr lang="en-US" sz="2400" dirty="0" smtClean="0">
                <a:solidFill>
                  <a:srgbClr val="FF0000"/>
                </a:solidFill>
              </a:rPr>
              <a:t>frontal sinuses to the liver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592763"/>
          </a:xfrm>
        </p:spPr>
        <p:txBody>
          <a:bodyPr>
            <a:noAutofit/>
          </a:bodyPr>
          <a:lstStyle/>
          <a:p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PET imaging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characterized by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poorer spatial resolution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than CT or MRI, and the normal distribution of FDG in the head and neck region is complex due to their complex  anatomic structures to accurately localize FDG uptake 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head and neck,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numerous structures show physiological uptake of FDG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such as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lymphoid tissue, salivary glands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brown tissue.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39" t="16000" r="20505" b="44348"/>
          <a:stretch>
            <a:fillRect/>
          </a:stretch>
        </p:blipFill>
        <p:spPr bwMode="auto">
          <a:xfrm>
            <a:off x="2133600" y="1600200"/>
            <a:ext cx="4876800" cy="290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3048000"/>
            <a:ext cx="1571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ILL DEFINED PRIMARY TUMOR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2330" y="3124200"/>
            <a:ext cx="2071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WELL DEFINE PRIMARY TUMOR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investigate diseases at molecular level even in the absence of anatomical abnormalities apparent on CT or MRI</a:t>
            </a:r>
          </a:p>
          <a:p>
            <a:r>
              <a:rPr lang="en-US" dirty="0" smtClean="0"/>
              <a:t>To determine the lesions exact anatomical position</a:t>
            </a:r>
          </a:p>
          <a:p>
            <a:r>
              <a:rPr lang="en-US" dirty="0" smtClean="0"/>
              <a:t>Oncology- diagnosis of </a:t>
            </a:r>
            <a:r>
              <a:rPr lang="en-US" dirty="0" err="1" smtClean="0"/>
              <a:t>malignancy,staging</a:t>
            </a:r>
            <a:r>
              <a:rPr lang="en-US" dirty="0" smtClean="0"/>
              <a:t> of </a:t>
            </a:r>
            <a:r>
              <a:rPr lang="en-US" dirty="0" err="1" smtClean="0"/>
              <a:t>tumor,tumor</a:t>
            </a:r>
            <a:r>
              <a:rPr lang="en-US" dirty="0" smtClean="0"/>
              <a:t> </a:t>
            </a:r>
            <a:r>
              <a:rPr lang="en-US" dirty="0" err="1" smtClean="0"/>
              <a:t>charecterisation,restaging</a:t>
            </a:r>
            <a:r>
              <a:rPr lang="en-US" dirty="0" smtClean="0"/>
              <a:t> and surveillance</a:t>
            </a:r>
          </a:p>
          <a:p>
            <a:r>
              <a:rPr lang="en-US" dirty="0" smtClean="0"/>
              <a:t>Nodal involvement before the node enlarges</a:t>
            </a:r>
          </a:p>
          <a:p>
            <a:r>
              <a:rPr lang="en-US" dirty="0" smtClean="0"/>
              <a:t>In management of patients with epilepsy, </a:t>
            </a:r>
            <a:r>
              <a:rPr lang="en-US" dirty="0" err="1" smtClean="0"/>
              <a:t>cerebrovascular</a:t>
            </a:r>
            <a:r>
              <a:rPr lang="en-US" dirty="0" smtClean="0"/>
              <a:t> </a:t>
            </a:r>
            <a:r>
              <a:rPr lang="en-US" dirty="0" err="1" smtClean="0"/>
              <a:t>diseases,dementia</a:t>
            </a:r>
            <a:r>
              <a:rPr lang="en-US" dirty="0" smtClean="0"/>
              <a:t> and malignant tumors</a:t>
            </a:r>
          </a:p>
          <a:p>
            <a:r>
              <a:rPr lang="en-US" dirty="0" smtClean="0"/>
              <a:t>Metastasis of carcinoma in different parts of the body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 cost</a:t>
            </a:r>
          </a:p>
          <a:p>
            <a:r>
              <a:rPr lang="en-US" dirty="0" smtClean="0"/>
              <a:t>Requires more space</a:t>
            </a:r>
          </a:p>
          <a:p>
            <a:r>
              <a:rPr lang="en-US" dirty="0" smtClean="0"/>
              <a:t>Time consuming</a:t>
            </a:r>
          </a:p>
          <a:p>
            <a:r>
              <a:rPr lang="en-US" dirty="0" smtClean="0"/>
              <a:t>PET scanning can give false results, if chemical balances within the body are not normal</a:t>
            </a:r>
          </a:p>
          <a:p>
            <a:r>
              <a:rPr lang="en-US" dirty="0" smtClean="0"/>
              <a:t>The resolution of structures of the body with nuclear medicine may not be as clear as with other imaging tech such as CT or MRI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cells or activity will show up as ‘hot </a:t>
            </a:r>
            <a:r>
              <a:rPr lang="en-US" dirty="0" err="1" smtClean="0"/>
              <a:t>sopts</a:t>
            </a:r>
            <a:r>
              <a:rPr lang="en-US" dirty="0" smtClean="0"/>
              <a:t>’ or ‘cold spots’</a:t>
            </a:r>
          </a:p>
          <a:p>
            <a:r>
              <a:rPr lang="en-US" dirty="0" smtClean="0"/>
              <a:t>Hot spots these are the areas of increased metabolism</a:t>
            </a:r>
          </a:p>
          <a:p>
            <a:r>
              <a:rPr lang="en-US" dirty="0" smtClean="0"/>
              <a:t>The active areas are bright on PET scan</a:t>
            </a:r>
          </a:p>
          <a:p>
            <a:r>
              <a:rPr lang="en-US" dirty="0" smtClean="0"/>
              <a:t>Cold spots –These are the areas of decreased metabolism</a:t>
            </a:r>
          </a:p>
          <a:p>
            <a:r>
              <a:rPr lang="en-US" dirty="0" smtClean="0"/>
              <a:t>The areas will be less bright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57188" y="465138"/>
            <a:ext cx="8101012" cy="708025"/>
          </a:xfrm>
        </p:spPr>
        <p:txBody>
          <a:bodyPr/>
          <a:lstStyle/>
          <a:p>
            <a:r>
              <a:rPr lang="en-US" sz="4000" dirty="0" smtClean="0"/>
              <a:t>         Specific </a:t>
            </a:r>
            <a:r>
              <a:rPr lang="en-US" sz="4000" dirty="0" smtClean="0"/>
              <a:t>learning Objective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1" y="1714500"/>
          <a:ext cx="826293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554"/>
                <a:gridCol w="2786082"/>
                <a:gridCol w="25003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 AREAS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DESIRE TO KNOW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NICE TO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KNOW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SCINTIGRAPHY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MUST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KNOW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Scintigraphy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5181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a primarily a functional test but also provides some information about structure and topography of salivary gland.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examination is carried out with a gamma camera after intravenous injection of 74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millibecquerel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99Tc-pertechnetate, which is selectively concentrated and secreted by the salivary gland.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305800" cy="6324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Images are usually made during a period of 60-90 minutes and provides continuous monitoring of salivary dynamics.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resolution of the imaging system is such that only tumors exceeding 1.5 cm in diameter are visualized.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Indications </a:t>
            </a:r>
            <a:endParaRPr lang="en-US" sz="4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Differentiation of benign and malignant masses is not possible as both do not concentrate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pertechnetate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resulting in a “Cold Spot”.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82930" indent="-514350"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Warthin’s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tumor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Oncocytoma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take up more dye than the surrounding normal glandular tissue and appear as a “Hot Spot”</a:t>
            </a:r>
          </a:p>
          <a:p>
            <a:pPr marL="582930" indent="-51435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8293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also useful to study the effect of radiation on salivary gland function and to detect subclinical salivary leakage after extensive neck surgery.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780" t="7180" r="38532" b="43999"/>
          <a:stretch>
            <a:fillRect/>
          </a:stretch>
        </p:blipFill>
        <p:spPr bwMode="auto">
          <a:xfrm>
            <a:off x="1676400" y="172119"/>
            <a:ext cx="6096000" cy="65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305800" cy="6400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sialadenitis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shows increased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pertechnetate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concentration as a result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hyperaemia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delayed or absent isotope excretion caused by compression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ductal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system by inflammatory edema.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chronic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sialadenitis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there is loss of ability to concentrate the dye, which reflects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parenchymal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damage and interstitial fibrosis.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case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sialoliths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it is used to determine the type of treatment, such as glandular excision or surgical removal of the stone.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382000" cy="647700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particularily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useful in diagnosis and follow up of patients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Sjogren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syndrome.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absolute indication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scintigraphy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exists when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ductal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orifice of major salivary gland cannot be found or cannot be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cannulated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Scintigraphic examination is performed within 10 days after onset of symptoms and if necessary, repeated 3 wks later to know whether stimulated excretion of dye from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submandibular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gland on the affected side is normal or decreased or absent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comparision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healthy side.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769937"/>
          </a:xfrm>
        </p:spPr>
        <p:txBody>
          <a:bodyPr/>
          <a:lstStyle/>
          <a:p>
            <a:r>
              <a:rPr lang="en-US" smtClean="0"/>
              <a:t>Refrences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ORAL RADIOLOGY, STUART C. WHITE AND MICHAEL J. PHAROAH PRINCIPLES &amp; INTERPRETATION, 8</a:t>
            </a:r>
            <a:r>
              <a:rPr lang="en-US" baseline="30000" dirty="0" smtClean="0"/>
              <a:t>TH</a:t>
            </a:r>
            <a:r>
              <a:rPr lang="en-US" dirty="0" smtClean="0"/>
              <a:t> EDITION 2018</a:t>
            </a:r>
          </a:p>
          <a:p>
            <a:r>
              <a:rPr lang="en-US" dirty="0" smtClean="0"/>
              <a:t>FRENY R. KARJODKAR. ESSENTIALS OF ORAL &amp; MAXILLOFACIAL RADIOLOGY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EDITION 2019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PROBABLE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</a:t>
            </a:r>
          </a:p>
          <a:p>
            <a:r>
              <a:rPr lang="en-US" dirty="0" smtClean="0"/>
              <a:t>APPLICATION OF PET</a:t>
            </a:r>
          </a:p>
          <a:p>
            <a:r>
              <a:rPr lang="en-US" dirty="0" smtClean="0"/>
              <a:t>SCINTIGRAPHY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9600" dirty="0" smtClean="0"/>
          </a:p>
          <a:p>
            <a:pPr algn="ctr">
              <a:buNone/>
            </a:pPr>
            <a:r>
              <a:rPr lang="en-US" sz="9600" dirty="0" smtClean="0"/>
              <a:t>Thank you</a:t>
            </a:r>
            <a:endParaRPr lang="en-US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769937"/>
          </a:xfrm>
        </p:spPr>
        <p:txBody>
          <a:bodyPr/>
          <a:lstStyle/>
          <a:p>
            <a:r>
              <a:rPr lang="en-US" smtClean="0"/>
              <a:t>Contents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SPECT (SINGLE POSITRON EMISSION TOMOGRAPHY)</a:t>
            </a:r>
          </a:p>
          <a:p>
            <a:r>
              <a:rPr lang="en-US" dirty="0" smtClean="0"/>
              <a:t>PET (POSITRON EMISSION TOMOGRAPHY)</a:t>
            </a:r>
          </a:p>
          <a:p>
            <a:r>
              <a:rPr lang="en-US" dirty="0" smtClean="0"/>
              <a:t>SCINTIGRAPHY 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REFERENCES</a:t>
            </a:r>
          </a:p>
          <a:p>
            <a:r>
              <a:rPr lang="en-US" dirty="0" smtClean="0"/>
              <a:t>PROBABLE QUESTIONS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isotope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relies on altering the patient by making the tissue radioactive.</a:t>
            </a:r>
          </a:p>
          <a:p>
            <a:r>
              <a:rPr lang="en-US" dirty="0" smtClean="0"/>
              <a:t>This is done by injecting certain radioactive compounds into the patient that have the affinity for particular tissues- so called target tissues.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radaioactive</a:t>
            </a:r>
            <a:r>
              <a:rPr lang="en-US" dirty="0" smtClean="0"/>
              <a:t> compounds become concentrated in the target tissues and their radiation emissions are then detected &amp; imaged using a stationary gamma camera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SINGLE POSITRON EMISSION  COMPOTED TOMOGRAPHY -SPECT</a:t>
            </a:r>
            <a:endParaRPr lang="en-US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 scan let us analyze the function of some of our internal organs.</a:t>
            </a:r>
          </a:p>
          <a:p>
            <a:r>
              <a:rPr lang="en-US" dirty="0" smtClean="0"/>
              <a:t>SPECT scan is a type of nuclear imaging test, which means it uses a radioactive substance and a special camera to create 3-Dpictures.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SPECT is a method of acquiring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tomographic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slices through a patient. Most gamma cameras have SPECT capability. SPECT images have been fused with CT images to improve identifying location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radionucleide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this technique either a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 or multiple gamma camera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rotated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360 degree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about the patient.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toshiba\Desktop\SPECT 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147553"/>
            <a:ext cx="4038600" cy="245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95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Image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acuisition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takes about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30-45min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data can be used to reconstruct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multiplanar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images of study area. Tomography enhances contrast and removes superimposed activity.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SPECT,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3D radioactivity distribution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within transverse slices is reconstructed from 2D projection images acquired at different angles around the patient.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reconstructed image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will have a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better contrast resolution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which will help to  detect smallest  size lesion especially for deeply located lesions.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of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main problems in SPECT is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attenuation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γ-rays emitted inside the patient can undergo photoelectric absorption or Compton scatter, resulting in a loss of detected counts.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degree of attenuation depends on the energy of the γ-ray, on the type of material it passes through, and on the distance it travels through the attenuating material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Positron Emission Tomography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PET is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advanced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imaging modality , sensitivity 100 times than that of gamma camera, relies on positron-emitting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radionucleide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Dr. David Townsend &amp; Dr. Ron Nutt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Invented in 1970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 descr="C:\Users\DELL\Pictures\PET\DAVID TOWNSENT.bmp"/>
          <p:cNvPicPr>
            <a:picLocks noChangeAspect="1" noChangeArrowheads="1"/>
          </p:cNvPicPr>
          <p:nvPr/>
        </p:nvPicPr>
        <p:blipFill>
          <a:blip r:embed="rId2"/>
          <a:srcRect l="20835" r="24998" b="54596"/>
          <a:stretch>
            <a:fillRect/>
          </a:stretch>
        </p:blipFill>
        <p:spPr bwMode="auto">
          <a:xfrm>
            <a:off x="1600200" y="4445000"/>
            <a:ext cx="2133600" cy="1955800"/>
          </a:xfrm>
          <a:prstGeom prst="rect">
            <a:avLst/>
          </a:prstGeom>
          <a:noFill/>
        </p:spPr>
      </p:pic>
      <p:pic>
        <p:nvPicPr>
          <p:cNvPr id="6" name="Picture 3" descr="C:\Users\DELL\Pictures\PET\RON NUTT.jpg"/>
          <p:cNvPicPr>
            <a:picLocks noChangeAspect="1" noChangeArrowheads="1"/>
          </p:cNvPicPr>
          <p:nvPr/>
        </p:nvPicPr>
        <p:blipFill>
          <a:blip r:embed="rId3"/>
          <a:srcRect l="43342" r="5778" b="21511"/>
          <a:stretch>
            <a:fillRect/>
          </a:stretch>
        </p:blipFill>
        <p:spPr bwMode="auto">
          <a:xfrm>
            <a:off x="5105400" y="4481944"/>
            <a:ext cx="1828800" cy="1995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474</TotalTime>
  <Words>1356</Words>
  <Application>Microsoft Office PowerPoint</Application>
  <PresentationFormat>On-screen Show (4:3)</PresentationFormat>
  <Paragraphs>132</Paragraphs>
  <Slides>28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Slide 1</vt:lpstr>
      <vt:lpstr>         Specific learning Objective </vt:lpstr>
      <vt:lpstr>Contents </vt:lpstr>
      <vt:lpstr>Radio isotope imaging</vt:lpstr>
      <vt:lpstr>SINGLE POSITRON EMISSION  COMPOTED TOMOGRAPHY -SPECT</vt:lpstr>
      <vt:lpstr>Slide 6</vt:lpstr>
      <vt:lpstr>Slide 7</vt:lpstr>
      <vt:lpstr>Slide 8</vt:lpstr>
      <vt:lpstr>Positron Emission Tomography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Indications  </vt:lpstr>
      <vt:lpstr>Limitations </vt:lpstr>
      <vt:lpstr>Interpretation </vt:lpstr>
      <vt:lpstr>Scintigraphy</vt:lpstr>
      <vt:lpstr>Slide 21</vt:lpstr>
      <vt:lpstr>Indications </vt:lpstr>
      <vt:lpstr>Slide 23</vt:lpstr>
      <vt:lpstr>Slide 24</vt:lpstr>
      <vt:lpstr>Slide 25</vt:lpstr>
      <vt:lpstr>Refrences </vt:lpstr>
      <vt:lpstr>PROBABLE QUESTIONS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</cp:lastModifiedBy>
  <cp:revision>25</cp:revision>
  <dcterms:created xsi:type="dcterms:W3CDTF">2015-09-20T06:49:42Z</dcterms:created>
  <dcterms:modified xsi:type="dcterms:W3CDTF">2022-08-02T10:30:57Z</dcterms:modified>
</cp:coreProperties>
</file>